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64" r:id="rId4"/>
    <p:sldId id="259" r:id="rId5"/>
    <p:sldId id="265" r:id="rId6"/>
  </p:sldIdLst>
  <p:sldSz cx="18288000" cy="10287000"/>
  <p:notesSz cx="6858000" cy="9144000"/>
  <p:embeddedFontLst>
    <p:embeddedFont>
      <p:font typeface="Anonymous Pro Bold" panose="020B0604020202020204" charset="0"/>
      <p:regular r:id="rId7"/>
    </p:embeddedFont>
    <p:embeddedFont>
      <p:font typeface="Arimo" panose="020B0604020202020204" charset="0"/>
      <p:regular r:id="rId8"/>
    </p:embeddedFont>
    <p:embeddedFont>
      <p:font typeface="Calibri" panose="020F0502020204030204" pitchFamily="34" charset="0"/>
      <p:regular r:id="rId9"/>
      <p:bold r:id="rId10"/>
      <p:italic r:id="rId11"/>
      <p:boldItalic r:id="rId1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4" d="100"/>
          <a:sy n="44" d="100"/>
        </p:scale>
        <p:origin x="1002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2.fntdata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font" Target="fonts/font1.fntdata"/><Relationship Id="rId12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font" Target="fonts/font3.fntdata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593" t="-1907" r="-2023" b="-4472"/>
            </a:stretch>
          </a:blipFill>
        </p:spPr>
        <p:txBody>
          <a:bodyPr/>
          <a:lstStyle/>
          <a:p>
            <a:endParaRPr lang="es-GT"/>
          </a:p>
        </p:txBody>
      </p:sp>
      <p:sp>
        <p:nvSpPr>
          <p:cNvPr id="3" name="Freeform 3"/>
          <p:cNvSpPr/>
          <p:nvPr/>
        </p:nvSpPr>
        <p:spPr>
          <a:xfrm>
            <a:off x="-3708030" y="5143500"/>
            <a:ext cx="8479649" cy="8447328"/>
          </a:xfrm>
          <a:custGeom>
            <a:avLst/>
            <a:gdLst/>
            <a:ahLst/>
            <a:cxnLst/>
            <a:rect l="l" t="t" r="r" b="b"/>
            <a:pathLst>
              <a:path w="8479649" h="8447328">
                <a:moveTo>
                  <a:pt x="0" y="0"/>
                </a:moveTo>
                <a:lnTo>
                  <a:pt x="8479649" y="0"/>
                </a:lnTo>
                <a:lnTo>
                  <a:pt x="8479649" y="8447328"/>
                </a:lnTo>
                <a:lnTo>
                  <a:pt x="0" y="844732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GT"/>
          </a:p>
        </p:txBody>
      </p:sp>
      <p:sp>
        <p:nvSpPr>
          <p:cNvPr id="4" name="Freeform 4"/>
          <p:cNvSpPr/>
          <p:nvPr/>
        </p:nvSpPr>
        <p:spPr>
          <a:xfrm>
            <a:off x="16755563" y="-2296725"/>
            <a:ext cx="2724479" cy="8260716"/>
          </a:xfrm>
          <a:custGeom>
            <a:avLst/>
            <a:gdLst/>
            <a:ahLst/>
            <a:cxnLst/>
            <a:rect l="l" t="t" r="r" b="b"/>
            <a:pathLst>
              <a:path w="2724479" h="8260716">
                <a:moveTo>
                  <a:pt x="0" y="0"/>
                </a:moveTo>
                <a:lnTo>
                  <a:pt x="2724479" y="0"/>
                </a:lnTo>
                <a:lnTo>
                  <a:pt x="2724479" y="8260716"/>
                </a:lnTo>
                <a:lnTo>
                  <a:pt x="0" y="826071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r="-382364" b="-8906"/>
            </a:stretch>
          </a:blipFill>
        </p:spPr>
        <p:txBody>
          <a:bodyPr/>
          <a:lstStyle/>
          <a:p>
            <a:endParaRPr lang="es-GT"/>
          </a:p>
        </p:txBody>
      </p:sp>
      <p:sp>
        <p:nvSpPr>
          <p:cNvPr id="5" name="Freeform 5"/>
          <p:cNvSpPr/>
          <p:nvPr/>
        </p:nvSpPr>
        <p:spPr>
          <a:xfrm>
            <a:off x="16755563" y="3523887"/>
            <a:ext cx="2724479" cy="8260716"/>
          </a:xfrm>
          <a:custGeom>
            <a:avLst/>
            <a:gdLst/>
            <a:ahLst/>
            <a:cxnLst/>
            <a:rect l="l" t="t" r="r" b="b"/>
            <a:pathLst>
              <a:path w="2724479" h="8260716">
                <a:moveTo>
                  <a:pt x="0" y="0"/>
                </a:moveTo>
                <a:lnTo>
                  <a:pt x="2724479" y="0"/>
                </a:lnTo>
                <a:lnTo>
                  <a:pt x="2724479" y="8260716"/>
                </a:lnTo>
                <a:lnTo>
                  <a:pt x="0" y="826071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r="-382364" b="-8906"/>
            </a:stretch>
          </a:blipFill>
        </p:spPr>
        <p:txBody>
          <a:bodyPr/>
          <a:lstStyle/>
          <a:p>
            <a:endParaRPr lang="es-GT"/>
          </a:p>
        </p:txBody>
      </p:sp>
      <p:sp>
        <p:nvSpPr>
          <p:cNvPr id="6" name="TextBox 6"/>
          <p:cNvSpPr txBox="1"/>
          <p:nvPr/>
        </p:nvSpPr>
        <p:spPr>
          <a:xfrm>
            <a:off x="1028700" y="3580629"/>
            <a:ext cx="16230600" cy="20574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799"/>
              </a:lnSpc>
            </a:pPr>
            <a:r>
              <a:rPr lang="en-US" sz="11999">
                <a:solidFill>
                  <a:srgbClr val="FFFFFF"/>
                </a:solidFill>
                <a:latin typeface="Norwester Bold"/>
              </a:rPr>
              <a:t>PROYECTO FINAL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853395" y="5763307"/>
            <a:ext cx="10011181" cy="18466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s-GT" sz="4000" dirty="0"/>
              <a:t>Haroldo David Marroquin Chamale 16002200</a:t>
            </a:r>
          </a:p>
          <a:p>
            <a:pPr algn="ctr"/>
            <a:r>
              <a:rPr lang="es-GT" sz="4000" dirty="0"/>
              <a:t> </a:t>
            </a:r>
            <a:r>
              <a:rPr lang="es-GT" sz="4000" dirty="0" err="1"/>
              <a:t>Maria</a:t>
            </a:r>
            <a:r>
              <a:rPr lang="es-GT" sz="4000" dirty="0"/>
              <a:t> Fernanda Morales </a:t>
            </a:r>
            <a:r>
              <a:rPr lang="es-GT" sz="4000" dirty="0" err="1"/>
              <a:t>Alvarez</a:t>
            </a:r>
            <a:r>
              <a:rPr lang="es-GT" sz="4000" dirty="0"/>
              <a:t> 22007685</a:t>
            </a:r>
          </a:p>
          <a:p>
            <a:pPr algn="ctr"/>
            <a:r>
              <a:rPr lang="es-GT" sz="4000" dirty="0"/>
              <a:t> Andrea Celeste González Torres 22007687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705757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9118" r="-49118"/>
            </a:stretch>
          </a:blipFill>
        </p:spPr>
        <p:txBody>
          <a:bodyPr/>
          <a:lstStyle/>
          <a:p>
            <a:endParaRPr lang="es-GT" sz="2000"/>
          </a:p>
        </p:txBody>
      </p:sp>
      <p:grpSp>
        <p:nvGrpSpPr>
          <p:cNvPr id="3" name="Group 3"/>
          <p:cNvGrpSpPr/>
          <p:nvPr/>
        </p:nvGrpSpPr>
        <p:grpSpPr>
          <a:xfrm>
            <a:off x="-267607" y="4351655"/>
            <a:ext cx="9980222" cy="1759268"/>
            <a:chOff x="0" y="0"/>
            <a:chExt cx="2628536" cy="46334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628536" cy="463346"/>
            </a:xfrm>
            <a:custGeom>
              <a:avLst/>
              <a:gdLst/>
              <a:ahLst/>
              <a:cxnLst/>
              <a:rect l="l" t="t" r="r" b="b"/>
              <a:pathLst>
                <a:path w="2628536" h="463346">
                  <a:moveTo>
                    <a:pt x="0" y="0"/>
                  </a:moveTo>
                  <a:lnTo>
                    <a:pt x="2628536" y="0"/>
                  </a:lnTo>
                  <a:lnTo>
                    <a:pt x="2628536" y="463346"/>
                  </a:lnTo>
                  <a:lnTo>
                    <a:pt x="0" y="463346"/>
                  </a:lnTo>
                  <a:close/>
                </a:path>
              </a:pathLst>
            </a:custGeom>
            <a:solidFill>
              <a:srgbClr val="2E3192"/>
            </a:solidFill>
          </p:spPr>
          <p:txBody>
            <a:bodyPr/>
            <a:lstStyle/>
            <a:p>
              <a:endParaRPr lang="es-GT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628536" cy="5014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028700" y="4095266"/>
            <a:ext cx="8683916" cy="1889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519"/>
              </a:lnSpc>
            </a:pPr>
            <a:r>
              <a:rPr lang="en-US" sz="11799" dirty="0">
                <a:solidFill>
                  <a:srgbClr val="FFFFFF"/>
                </a:solidFill>
                <a:latin typeface="Norwester Bold"/>
              </a:rPr>
              <a:t>DATA SET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748242" y="3431285"/>
            <a:ext cx="6289272" cy="8478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279"/>
              </a:lnSpc>
              <a:spcBef>
                <a:spcPct val="0"/>
              </a:spcBef>
            </a:pPr>
            <a:r>
              <a:rPr lang="en-US" sz="2499" b="1" dirty="0" err="1">
                <a:solidFill>
                  <a:srgbClr val="2E3192"/>
                </a:solidFill>
                <a:latin typeface="Arimo"/>
              </a:rPr>
              <a:t>Librerias</a:t>
            </a:r>
            <a:r>
              <a:rPr lang="en-US" sz="5199" b="1" dirty="0">
                <a:solidFill>
                  <a:srgbClr val="FFFFFF"/>
                </a:solidFill>
                <a:latin typeface="Anonymous Pro Bold"/>
              </a:rPr>
              <a:t> </a:t>
            </a:r>
            <a:r>
              <a:rPr lang="en-US" sz="2499" b="1" dirty="0" err="1">
                <a:solidFill>
                  <a:srgbClr val="2E3192"/>
                </a:solidFill>
                <a:latin typeface="Arimo"/>
              </a:rPr>
              <a:t>utilizadas</a:t>
            </a:r>
            <a:endParaRPr lang="en-US" sz="2499" b="1" dirty="0">
              <a:solidFill>
                <a:srgbClr val="2E3192"/>
              </a:solidFill>
              <a:latin typeface="Arimo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0591800" y="611402"/>
            <a:ext cx="6289272" cy="4095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499"/>
              </a:lnSpc>
              <a:spcBef>
                <a:spcPct val="0"/>
              </a:spcBef>
            </a:pPr>
            <a:r>
              <a:rPr lang="en-US" sz="2499" b="1" u="none" dirty="0" err="1">
                <a:solidFill>
                  <a:srgbClr val="2E3192"/>
                </a:solidFill>
                <a:latin typeface="Arimo"/>
              </a:rPr>
              <a:t>Venta</a:t>
            </a:r>
            <a:r>
              <a:rPr lang="en-US" sz="2499" b="1" u="none" dirty="0">
                <a:solidFill>
                  <a:srgbClr val="2E3192"/>
                </a:solidFill>
                <a:latin typeface="Arimo"/>
              </a:rPr>
              <a:t> de </a:t>
            </a:r>
            <a:r>
              <a:rPr lang="en-US" sz="2499" b="1" u="none" dirty="0" err="1">
                <a:solidFill>
                  <a:srgbClr val="2E3192"/>
                </a:solidFill>
                <a:latin typeface="Arimo"/>
              </a:rPr>
              <a:t>videojuegos</a:t>
            </a:r>
            <a:endParaRPr lang="en-US" sz="2499" b="1" u="none" dirty="0">
              <a:solidFill>
                <a:srgbClr val="2E3192"/>
              </a:solidFill>
              <a:latin typeface="Arimo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0748242" y="4586279"/>
            <a:ext cx="6220348" cy="22240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499"/>
              </a:lnSpc>
              <a:spcBef>
                <a:spcPct val="0"/>
              </a:spcBef>
            </a:pPr>
            <a:r>
              <a:rPr lang="es-GT" sz="2800" dirty="0" err="1"/>
              <a:t>import</a:t>
            </a:r>
            <a:r>
              <a:rPr lang="es-GT" sz="2800" dirty="0"/>
              <a:t> pandas as </a:t>
            </a:r>
            <a:r>
              <a:rPr lang="es-GT" sz="2800" dirty="0" err="1"/>
              <a:t>pd</a:t>
            </a:r>
            <a:r>
              <a:rPr lang="es-GT" sz="2800" dirty="0"/>
              <a:t> </a:t>
            </a:r>
            <a:r>
              <a:rPr lang="es-GT" sz="2800" dirty="0" err="1"/>
              <a:t>from</a:t>
            </a:r>
            <a:r>
              <a:rPr lang="es-GT" sz="2800" dirty="0"/>
              <a:t> </a:t>
            </a:r>
            <a:r>
              <a:rPr lang="es-GT" sz="2800" dirty="0" err="1"/>
              <a:t>pycaret.classification</a:t>
            </a:r>
            <a:r>
              <a:rPr lang="es-GT" sz="2800" dirty="0"/>
              <a:t> </a:t>
            </a:r>
            <a:r>
              <a:rPr lang="es-GT" sz="2800" dirty="0" err="1"/>
              <a:t>import</a:t>
            </a:r>
            <a:r>
              <a:rPr lang="es-GT" sz="2800" dirty="0"/>
              <a:t> * </a:t>
            </a:r>
          </a:p>
          <a:p>
            <a:pPr marL="0" lvl="0" indent="0">
              <a:lnSpc>
                <a:spcPts val="3499"/>
              </a:lnSpc>
              <a:spcBef>
                <a:spcPct val="0"/>
              </a:spcBef>
            </a:pPr>
            <a:r>
              <a:rPr lang="es-GT" sz="2800" dirty="0" err="1"/>
              <a:t>import</a:t>
            </a:r>
            <a:r>
              <a:rPr lang="es-GT" sz="2800" dirty="0"/>
              <a:t> </a:t>
            </a:r>
            <a:r>
              <a:rPr lang="es-GT" sz="2800" dirty="0" err="1"/>
              <a:t>pycaret.regression</a:t>
            </a:r>
            <a:r>
              <a:rPr lang="es-GT" sz="2800" dirty="0"/>
              <a:t> as </a:t>
            </a:r>
            <a:r>
              <a:rPr lang="es-GT" sz="2800" dirty="0" err="1"/>
              <a:t>rc</a:t>
            </a:r>
            <a:r>
              <a:rPr lang="es-GT" sz="2800" dirty="0"/>
              <a:t> </a:t>
            </a:r>
          </a:p>
          <a:p>
            <a:pPr marL="0" lvl="0" indent="0">
              <a:lnSpc>
                <a:spcPts val="3499"/>
              </a:lnSpc>
              <a:spcBef>
                <a:spcPct val="0"/>
              </a:spcBef>
            </a:pPr>
            <a:r>
              <a:rPr lang="es-GT" sz="2800" dirty="0" err="1"/>
              <a:t>From</a:t>
            </a:r>
            <a:r>
              <a:rPr lang="es-GT" sz="2800" dirty="0"/>
              <a:t> </a:t>
            </a:r>
            <a:r>
              <a:rPr lang="es-GT" sz="2800" dirty="0" err="1"/>
              <a:t>pandas.errors</a:t>
            </a:r>
            <a:r>
              <a:rPr lang="es-GT" sz="2800" dirty="0"/>
              <a:t> </a:t>
            </a:r>
            <a:r>
              <a:rPr lang="es-GT" sz="2800" dirty="0" err="1"/>
              <a:t>import</a:t>
            </a:r>
            <a:r>
              <a:rPr lang="es-GT" sz="2800" dirty="0"/>
              <a:t> </a:t>
            </a:r>
            <a:r>
              <a:rPr lang="es-GT" sz="2800" dirty="0" err="1"/>
              <a:t>DataError</a:t>
            </a:r>
            <a:endParaRPr lang="es-GT" sz="2800" dirty="0"/>
          </a:p>
          <a:p>
            <a:pPr marL="0" lvl="0" indent="0">
              <a:lnSpc>
                <a:spcPts val="3499"/>
              </a:lnSpc>
              <a:spcBef>
                <a:spcPct val="0"/>
              </a:spcBef>
            </a:pPr>
            <a:r>
              <a:rPr lang="es-GT" sz="2800" dirty="0" err="1"/>
              <a:t>From</a:t>
            </a:r>
            <a:r>
              <a:rPr lang="es-GT" sz="2800" dirty="0"/>
              <a:t> </a:t>
            </a:r>
            <a:r>
              <a:rPr lang="es-GT" sz="2800" dirty="0" err="1"/>
              <a:t>pycaret.regression</a:t>
            </a:r>
            <a:r>
              <a:rPr lang="es-GT" sz="2800" dirty="0"/>
              <a:t> </a:t>
            </a:r>
            <a:r>
              <a:rPr lang="es-GT" sz="2800" dirty="0" err="1"/>
              <a:t>import</a:t>
            </a:r>
            <a:r>
              <a:rPr lang="es-GT" sz="2800" dirty="0"/>
              <a:t> </a:t>
            </a:r>
            <a:endParaRPr lang="en-US" sz="2499" u="none" dirty="0">
              <a:solidFill>
                <a:srgbClr val="2E3192"/>
              </a:solidFill>
              <a:latin typeface="Arimo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0779820" y="7544626"/>
            <a:ext cx="6289272" cy="13290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9"/>
              </a:lnSpc>
              <a:spcBef>
                <a:spcPct val="0"/>
              </a:spcBef>
            </a:pPr>
            <a:r>
              <a:rPr lang="en-US" sz="2800" dirty="0"/>
              <a:t>Para la </a:t>
            </a:r>
            <a:r>
              <a:rPr lang="en-US" sz="2800" dirty="0" err="1"/>
              <a:t>elaboración</a:t>
            </a:r>
            <a:r>
              <a:rPr lang="en-US" sz="2800" dirty="0"/>
              <a:t> de </a:t>
            </a:r>
            <a:r>
              <a:rPr lang="en-US" sz="2800" dirty="0" err="1"/>
              <a:t>este</a:t>
            </a:r>
            <a:r>
              <a:rPr lang="en-US" sz="2800" dirty="0"/>
              <a:t> Proyecto, se </a:t>
            </a:r>
            <a:r>
              <a:rPr lang="en-US" sz="2800" dirty="0" err="1"/>
              <a:t>realizaron</a:t>
            </a:r>
            <a:r>
              <a:rPr lang="en-US" sz="2800" dirty="0"/>
              <a:t> </a:t>
            </a:r>
            <a:r>
              <a:rPr lang="en-US" sz="2800" dirty="0" err="1"/>
              <a:t>tres</a:t>
            </a:r>
            <a:r>
              <a:rPr lang="en-US" sz="2800" dirty="0"/>
              <a:t> </a:t>
            </a:r>
            <a:r>
              <a:rPr lang="en-US" sz="2800" dirty="0" err="1"/>
              <a:t>modelos</a:t>
            </a:r>
            <a:r>
              <a:rPr lang="en-US" sz="2800" dirty="0"/>
              <a:t> </a:t>
            </a:r>
            <a:r>
              <a:rPr lang="en-US" sz="2800" dirty="0" err="1"/>
              <a:t>los</a:t>
            </a:r>
            <a:r>
              <a:rPr lang="en-US" sz="2800" dirty="0"/>
              <a:t> </a:t>
            </a:r>
            <a:r>
              <a:rPr lang="en-US" sz="2800" dirty="0" err="1"/>
              <a:t>cuales</a:t>
            </a:r>
            <a:r>
              <a:rPr lang="en-US" sz="2800" dirty="0"/>
              <a:t> son: </a:t>
            </a:r>
            <a:r>
              <a:rPr lang="en-US" sz="2800" dirty="0" err="1"/>
              <a:t>gpr</a:t>
            </a:r>
            <a:r>
              <a:rPr lang="en-US" sz="2800" dirty="0"/>
              <a:t>, dt y </a:t>
            </a:r>
            <a:r>
              <a:rPr lang="en-US" sz="2800" dirty="0" err="1"/>
              <a:t>lightgbm</a:t>
            </a:r>
            <a:endParaRPr lang="en-US" sz="2800" dirty="0"/>
          </a:p>
        </p:txBody>
      </p:sp>
      <p:sp>
        <p:nvSpPr>
          <p:cNvPr id="12" name="Freeform 12"/>
          <p:cNvSpPr/>
          <p:nvPr/>
        </p:nvSpPr>
        <p:spPr>
          <a:xfrm flipH="1" flipV="1">
            <a:off x="-881697" y="-2149793"/>
            <a:ext cx="2724479" cy="8260716"/>
          </a:xfrm>
          <a:custGeom>
            <a:avLst/>
            <a:gdLst/>
            <a:ahLst/>
            <a:cxnLst/>
            <a:rect l="l" t="t" r="r" b="b"/>
            <a:pathLst>
              <a:path w="2724479" h="8260716">
                <a:moveTo>
                  <a:pt x="2724479" y="8260716"/>
                </a:moveTo>
                <a:lnTo>
                  <a:pt x="0" y="8260716"/>
                </a:lnTo>
                <a:lnTo>
                  <a:pt x="0" y="0"/>
                </a:lnTo>
                <a:lnTo>
                  <a:pt x="2724479" y="0"/>
                </a:lnTo>
                <a:lnTo>
                  <a:pt x="2724479" y="8260716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r="-382364" b="-8906"/>
            </a:stretch>
          </a:blipFill>
        </p:spPr>
        <p:txBody>
          <a:bodyPr/>
          <a:lstStyle/>
          <a:p>
            <a:endParaRPr lang="es-GT"/>
          </a:p>
        </p:txBody>
      </p:sp>
      <p:sp>
        <p:nvSpPr>
          <p:cNvPr id="13" name="Freeform 13"/>
          <p:cNvSpPr/>
          <p:nvPr/>
        </p:nvSpPr>
        <p:spPr>
          <a:xfrm flipH="1" flipV="1">
            <a:off x="-881697" y="5076509"/>
            <a:ext cx="2724479" cy="8260716"/>
          </a:xfrm>
          <a:custGeom>
            <a:avLst/>
            <a:gdLst/>
            <a:ahLst/>
            <a:cxnLst/>
            <a:rect l="l" t="t" r="r" b="b"/>
            <a:pathLst>
              <a:path w="2724479" h="8260716">
                <a:moveTo>
                  <a:pt x="2724479" y="8260716"/>
                </a:moveTo>
                <a:lnTo>
                  <a:pt x="0" y="8260716"/>
                </a:lnTo>
                <a:lnTo>
                  <a:pt x="0" y="0"/>
                </a:lnTo>
                <a:lnTo>
                  <a:pt x="2724479" y="0"/>
                </a:lnTo>
                <a:lnTo>
                  <a:pt x="2724479" y="8260716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r="-382364" b="-8906"/>
            </a:stretch>
          </a:blipFill>
        </p:spPr>
        <p:txBody>
          <a:bodyPr/>
          <a:lstStyle/>
          <a:p>
            <a:endParaRPr lang="es-GT"/>
          </a:p>
        </p:txBody>
      </p:sp>
      <p:sp>
        <p:nvSpPr>
          <p:cNvPr id="15" name="TextBox 11">
            <a:extLst>
              <a:ext uri="{FF2B5EF4-FFF2-40B4-BE49-F238E27FC236}">
                <a16:creationId xmlns:a16="http://schemas.microsoft.com/office/drawing/2014/main" id="{931DA18B-6D35-5B77-FD83-C8ADA9EA76E1}"/>
              </a:ext>
            </a:extLst>
          </p:cNvPr>
          <p:cNvSpPr txBox="1"/>
          <p:nvPr/>
        </p:nvSpPr>
        <p:spPr>
          <a:xfrm>
            <a:off x="10808020" y="1531877"/>
            <a:ext cx="6717979" cy="17561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499"/>
              </a:lnSpc>
              <a:spcBef>
                <a:spcPct val="0"/>
              </a:spcBef>
            </a:pPr>
            <a:r>
              <a:rPr lang="en-US" sz="2499" u="none" dirty="0">
                <a:latin typeface="Arimo"/>
              </a:rPr>
              <a:t>El conjunto de </a:t>
            </a:r>
            <a:r>
              <a:rPr lang="en-US" sz="2499" u="none" dirty="0" err="1">
                <a:latin typeface="Arimo"/>
              </a:rPr>
              <a:t>datos</a:t>
            </a:r>
            <a:r>
              <a:rPr lang="en-US" sz="2499" u="none" dirty="0">
                <a:latin typeface="Arimo"/>
              </a:rPr>
              <a:t> </a:t>
            </a:r>
            <a:r>
              <a:rPr lang="en-US" sz="2499" u="none" dirty="0" err="1">
                <a:latin typeface="Arimo"/>
              </a:rPr>
              <a:t>está</a:t>
            </a:r>
            <a:r>
              <a:rPr lang="en-US" sz="2499" u="none" dirty="0">
                <a:latin typeface="Arimo"/>
              </a:rPr>
              <a:t> </a:t>
            </a:r>
            <a:r>
              <a:rPr lang="en-US" sz="2499" u="none" dirty="0" err="1">
                <a:latin typeface="Arimo"/>
              </a:rPr>
              <a:t>conformado</a:t>
            </a:r>
            <a:r>
              <a:rPr lang="en-US" sz="2499" u="none" dirty="0">
                <a:latin typeface="Arimo"/>
              </a:rPr>
              <a:t> </a:t>
            </a:r>
            <a:r>
              <a:rPr lang="en-US" sz="2499" u="none" dirty="0" err="1">
                <a:latin typeface="Arimo"/>
              </a:rPr>
              <a:t>por</a:t>
            </a:r>
            <a:r>
              <a:rPr lang="en-US" sz="2499" u="none" dirty="0">
                <a:latin typeface="Arimo"/>
              </a:rPr>
              <a:t> 10 </a:t>
            </a:r>
            <a:r>
              <a:rPr lang="en-US" sz="2499" u="none" dirty="0" err="1">
                <a:latin typeface="Arimo"/>
              </a:rPr>
              <a:t>columnas</a:t>
            </a:r>
            <a:r>
              <a:rPr lang="en-US" sz="2499" u="none" dirty="0">
                <a:latin typeface="Arimo"/>
              </a:rPr>
              <a:t>, 6 </a:t>
            </a:r>
            <a:r>
              <a:rPr lang="en-US" sz="2499" u="none" dirty="0" err="1">
                <a:latin typeface="Arimo"/>
              </a:rPr>
              <a:t>tipo</a:t>
            </a:r>
            <a:r>
              <a:rPr lang="en-US" sz="2499" u="none" dirty="0">
                <a:latin typeface="Arimo"/>
              </a:rPr>
              <a:t> </a:t>
            </a:r>
            <a:r>
              <a:rPr lang="en-US" sz="2499" u="none" dirty="0" err="1">
                <a:latin typeface="Arimo"/>
              </a:rPr>
              <a:t>numéricas</a:t>
            </a:r>
            <a:r>
              <a:rPr lang="en-US" sz="2499" u="none" dirty="0">
                <a:latin typeface="Arimo"/>
              </a:rPr>
              <a:t> y 4 </a:t>
            </a:r>
            <a:r>
              <a:rPr lang="en-US" sz="2499" u="none" dirty="0" err="1">
                <a:latin typeface="Arimo"/>
              </a:rPr>
              <a:t>categoricas</a:t>
            </a:r>
            <a:r>
              <a:rPr lang="en-US" sz="2499" dirty="0">
                <a:latin typeface="Arimo"/>
              </a:rPr>
              <a:t> y </a:t>
            </a:r>
            <a:r>
              <a:rPr lang="en-US" sz="2499" dirty="0" err="1">
                <a:latin typeface="Arimo"/>
              </a:rPr>
              <a:t>contiene</a:t>
            </a:r>
            <a:r>
              <a:rPr lang="en-US" sz="2499" dirty="0">
                <a:latin typeface="Arimo"/>
              </a:rPr>
              <a:t> 16,327 </a:t>
            </a:r>
            <a:r>
              <a:rPr lang="en-US" sz="2499" dirty="0" err="1">
                <a:latin typeface="Arimo"/>
              </a:rPr>
              <a:t>filas</a:t>
            </a:r>
            <a:r>
              <a:rPr lang="en-US" sz="2499" dirty="0">
                <a:latin typeface="Arimo"/>
              </a:rPr>
              <a:t>.  </a:t>
            </a:r>
          </a:p>
          <a:p>
            <a:pPr marL="0" lvl="0" indent="0">
              <a:lnSpc>
                <a:spcPts val="3499"/>
              </a:lnSpc>
              <a:spcBef>
                <a:spcPct val="0"/>
              </a:spcBef>
            </a:pPr>
            <a:r>
              <a:rPr lang="en-US" sz="2499" dirty="0">
                <a:latin typeface="Arimo"/>
              </a:rPr>
              <a:t>Nuestra variable a </a:t>
            </a:r>
            <a:r>
              <a:rPr lang="en-US" sz="2499" dirty="0" err="1">
                <a:latin typeface="Arimo"/>
              </a:rPr>
              <a:t>predecir</a:t>
            </a:r>
            <a:r>
              <a:rPr lang="en-US" sz="2499" dirty="0">
                <a:latin typeface="Arimo"/>
              </a:rPr>
              <a:t> es la </a:t>
            </a:r>
            <a:r>
              <a:rPr lang="en-US" sz="2499" dirty="0" err="1">
                <a:latin typeface="Arimo"/>
              </a:rPr>
              <a:t>venta</a:t>
            </a:r>
            <a:r>
              <a:rPr lang="en-US" sz="2499" dirty="0">
                <a:latin typeface="Arimo"/>
              </a:rPr>
              <a:t> global</a:t>
            </a:r>
            <a:endParaRPr lang="en-US" sz="2499" u="none" dirty="0">
              <a:latin typeface="Arim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1" r="-111"/>
            </a:stretch>
          </a:blipFill>
        </p:spPr>
        <p:txBody>
          <a:bodyPr/>
          <a:lstStyle/>
          <a:p>
            <a:endParaRPr lang="es-GT"/>
          </a:p>
        </p:txBody>
      </p:sp>
      <p:grpSp>
        <p:nvGrpSpPr>
          <p:cNvPr id="3" name="Group 3"/>
          <p:cNvGrpSpPr/>
          <p:nvPr/>
        </p:nvGrpSpPr>
        <p:grpSpPr>
          <a:xfrm>
            <a:off x="-900989" y="0"/>
            <a:ext cx="20089978" cy="3323299"/>
            <a:chOff x="0" y="0"/>
            <a:chExt cx="5291188" cy="87527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291187" cy="875272"/>
            </a:xfrm>
            <a:custGeom>
              <a:avLst/>
              <a:gdLst/>
              <a:ahLst/>
              <a:cxnLst/>
              <a:rect l="l" t="t" r="r" b="b"/>
              <a:pathLst>
                <a:path w="5291187" h="875272">
                  <a:moveTo>
                    <a:pt x="0" y="0"/>
                  </a:moveTo>
                  <a:lnTo>
                    <a:pt x="5291187" y="0"/>
                  </a:lnTo>
                  <a:lnTo>
                    <a:pt x="5291187" y="875272"/>
                  </a:lnTo>
                  <a:lnTo>
                    <a:pt x="0" y="875272"/>
                  </a:lnTo>
                  <a:close/>
                </a:path>
              </a:pathLst>
            </a:custGeom>
            <a:solidFill>
              <a:srgbClr val="2E3192"/>
            </a:solidFill>
          </p:spPr>
          <p:txBody>
            <a:bodyPr/>
            <a:lstStyle/>
            <a:p>
              <a:endParaRPr lang="es-GT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5291188" cy="9133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028698" y="197662"/>
            <a:ext cx="16230600" cy="31528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dirty="0" err="1">
                <a:solidFill>
                  <a:srgbClr val="FFFFFF"/>
                </a:solidFill>
                <a:latin typeface="Anonymous Pro Bold"/>
              </a:rPr>
              <a:t>Creación</a:t>
            </a:r>
            <a:r>
              <a:rPr lang="en-US" sz="9200" dirty="0">
                <a:solidFill>
                  <a:srgbClr val="FFFFFF"/>
                </a:solidFill>
                <a:latin typeface="Anonymous Pro Bold"/>
              </a:rPr>
              <a:t> de </a:t>
            </a:r>
            <a:r>
              <a:rPr lang="en-US" sz="9200" dirty="0" err="1">
                <a:solidFill>
                  <a:srgbClr val="FFFFFF"/>
                </a:solidFill>
                <a:latin typeface="Anonymous Pro Bold"/>
              </a:rPr>
              <a:t>aplicación</a:t>
            </a:r>
            <a:r>
              <a:rPr lang="en-US" sz="9200" dirty="0">
                <a:solidFill>
                  <a:srgbClr val="FFFFFF"/>
                </a:solidFill>
                <a:latin typeface="Anonymous Pro Bold"/>
              </a:rPr>
              <a:t> Web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179271" y="4035064"/>
            <a:ext cx="9929458" cy="20066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82"/>
              </a:lnSpc>
              <a:spcBef>
                <a:spcPct val="0"/>
              </a:spcBef>
            </a:pPr>
            <a:r>
              <a:rPr lang="es-GT" sz="2844" dirty="0">
                <a:solidFill>
                  <a:srgbClr val="FFFFFF"/>
                </a:solidFill>
                <a:latin typeface="Arimo"/>
              </a:rPr>
              <a:t>Se desarrollo un script con la configuración para realizar las predicciones utilizando las variables año, </a:t>
            </a:r>
            <a:r>
              <a:rPr lang="es-GT" sz="2844" dirty="0" err="1">
                <a:solidFill>
                  <a:srgbClr val="FFFFFF"/>
                </a:solidFill>
                <a:latin typeface="Arimo"/>
              </a:rPr>
              <a:t>ventasNA</a:t>
            </a:r>
            <a:r>
              <a:rPr lang="es-GT" sz="2844" dirty="0">
                <a:solidFill>
                  <a:srgbClr val="FFFFFF"/>
                </a:solidFill>
                <a:latin typeface="Arimo"/>
              </a:rPr>
              <a:t>, </a:t>
            </a:r>
            <a:r>
              <a:rPr lang="es-GT" sz="2844" dirty="0" err="1">
                <a:solidFill>
                  <a:srgbClr val="FFFFFF"/>
                </a:solidFill>
                <a:latin typeface="Arimo"/>
              </a:rPr>
              <a:t>ventasEU</a:t>
            </a:r>
            <a:r>
              <a:rPr lang="es-GT" sz="2844" dirty="0">
                <a:solidFill>
                  <a:srgbClr val="FFFFFF"/>
                </a:solidFill>
                <a:latin typeface="Arimo"/>
              </a:rPr>
              <a:t>, </a:t>
            </a:r>
            <a:r>
              <a:rPr lang="es-GT" sz="2844" dirty="0" err="1">
                <a:solidFill>
                  <a:srgbClr val="FFFFFF"/>
                </a:solidFill>
                <a:latin typeface="Arimo"/>
              </a:rPr>
              <a:t>ventasJP</a:t>
            </a:r>
            <a:r>
              <a:rPr lang="es-GT" sz="2844" dirty="0">
                <a:solidFill>
                  <a:srgbClr val="FFFFFF"/>
                </a:solidFill>
                <a:latin typeface="Arimo"/>
              </a:rPr>
              <a:t> y </a:t>
            </a:r>
            <a:r>
              <a:rPr lang="es-GT" sz="2844" dirty="0" err="1">
                <a:solidFill>
                  <a:srgbClr val="FFFFFF"/>
                </a:solidFill>
                <a:latin typeface="Arimo"/>
              </a:rPr>
              <a:t>VentasOtros</a:t>
            </a:r>
            <a:endParaRPr lang="es-GT" sz="2844" dirty="0">
              <a:solidFill>
                <a:srgbClr val="FFFFFF"/>
              </a:solidFill>
              <a:latin typeface="Arimo"/>
            </a:endParaRPr>
          </a:p>
          <a:p>
            <a:pPr algn="ctr">
              <a:lnSpc>
                <a:spcPts val="3982"/>
              </a:lnSpc>
              <a:spcBef>
                <a:spcPct val="0"/>
              </a:spcBef>
            </a:pPr>
            <a:r>
              <a:rPr lang="es-GT" sz="2844" dirty="0">
                <a:solidFill>
                  <a:srgbClr val="FFFFFF"/>
                </a:solidFill>
                <a:latin typeface="Arimo"/>
              </a:rPr>
              <a:t>Utilizando las librerías </a:t>
            </a:r>
            <a:r>
              <a:rPr lang="es-GT" sz="2844" dirty="0" err="1">
                <a:solidFill>
                  <a:srgbClr val="FFFFFF"/>
                </a:solidFill>
                <a:latin typeface="Arimo"/>
              </a:rPr>
              <a:t>streamlit</a:t>
            </a:r>
            <a:r>
              <a:rPr lang="es-GT" sz="2844" dirty="0">
                <a:solidFill>
                  <a:srgbClr val="FFFFFF"/>
                </a:solidFill>
                <a:latin typeface="Arimo"/>
              </a:rPr>
              <a:t>, pandas y </a:t>
            </a:r>
            <a:r>
              <a:rPr lang="es-GT" sz="2844" dirty="0" err="1">
                <a:solidFill>
                  <a:srgbClr val="FFFFFF"/>
                </a:solidFill>
                <a:latin typeface="Arimo"/>
              </a:rPr>
              <a:t>pycare</a:t>
            </a:r>
            <a:endParaRPr lang="en-US" sz="2844" dirty="0">
              <a:solidFill>
                <a:srgbClr val="FFFFFF"/>
              </a:solidFill>
              <a:latin typeface="Arimo"/>
            </a:endParaRPr>
          </a:p>
        </p:txBody>
      </p:sp>
      <p:sp>
        <p:nvSpPr>
          <p:cNvPr id="8" name="Freeform 8"/>
          <p:cNvSpPr/>
          <p:nvPr/>
        </p:nvSpPr>
        <p:spPr>
          <a:xfrm rot="-5400000" flipH="1" flipV="1">
            <a:off x="-1043236" y="5408675"/>
            <a:ext cx="2724479" cy="8260716"/>
          </a:xfrm>
          <a:custGeom>
            <a:avLst/>
            <a:gdLst/>
            <a:ahLst/>
            <a:cxnLst/>
            <a:rect l="l" t="t" r="r" b="b"/>
            <a:pathLst>
              <a:path w="2724479" h="8260716">
                <a:moveTo>
                  <a:pt x="2724480" y="8260716"/>
                </a:moveTo>
                <a:lnTo>
                  <a:pt x="0" y="8260716"/>
                </a:lnTo>
                <a:lnTo>
                  <a:pt x="0" y="0"/>
                </a:lnTo>
                <a:lnTo>
                  <a:pt x="2724480" y="0"/>
                </a:lnTo>
                <a:lnTo>
                  <a:pt x="2724480" y="8260716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r="-382364" b="-8906"/>
            </a:stretch>
          </a:blipFill>
        </p:spPr>
        <p:txBody>
          <a:bodyPr/>
          <a:lstStyle/>
          <a:p>
            <a:endParaRPr lang="es-GT"/>
          </a:p>
        </p:txBody>
      </p:sp>
      <p:sp>
        <p:nvSpPr>
          <p:cNvPr id="9" name="Freeform 9"/>
          <p:cNvSpPr/>
          <p:nvPr/>
        </p:nvSpPr>
        <p:spPr>
          <a:xfrm rot="-5400000" flipH="1" flipV="1">
            <a:off x="4854171" y="5408675"/>
            <a:ext cx="2724479" cy="8260716"/>
          </a:xfrm>
          <a:custGeom>
            <a:avLst/>
            <a:gdLst/>
            <a:ahLst/>
            <a:cxnLst/>
            <a:rect l="l" t="t" r="r" b="b"/>
            <a:pathLst>
              <a:path w="2724479" h="8260716">
                <a:moveTo>
                  <a:pt x="2724480" y="8260716"/>
                </a:moveTo>
                <a:lnTo>
                  <a:pt x="0" y="8260716"/>
                </a:lnTo>
                <a:lnTo>
                  <a:pt x="0" y="0"/>
                </a:lnTo>
                <a:lnTo>
                  <a:pt x="2724480" y="0"/>
                </a:lnTo>
                <a:lnTo>
                  <a:pt x="2724480" y="8260716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r="-382364" b="-8906"/>
            </a:stretch>
          </a:blipFill>
        </p:spPr>
        <p:txBody>
          <a:bodyPr/>
          <a:lstStyle/>
          <a:p>
            <a:endParaRPr lang="es-GT"/>
          </a:p>
        </p:txBody>
      </p:sp>
      <p:sp>
        <p:nvSpPr>
          <p:cNvPr id="10" name="Freeform 10"/>
          <p:cNvSpPr/>
          <p:nvPr/>
        </p:nvSpPr>
        <p:spPr>
          <a:xfrm rot="5400000">
            <a:off x="10748102" y="5408675"/>
            <a:ext cx="2724479" cy="8260716"/>
          </a:xfrm>
          <a:custGeom>
            <a:avLst/>
            <a:gdLst/>
            <a:ahLst/>
            <a:cxnLst/>
            <a:rect l="l" t="t" r="r" b="b"/>
            <a:pathLst>
              <a:path w="2724479" h="8260716">
                <a:moveTo>
                  <a:pt x="0" y="0"/>
                </a:moveTo>
                <a:lnTo>
                  <a:pt x="2724479" y="0"/>
                </a:lnTo>
                <a:lnTo>
                  <a:pt x="2724479" y="8260716"/>
                </a:lnTo>
                <a:lnTo>
                  <a:pt x="0" y="826071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r="-382364" b="-8906"/>
            </a:stretch>
          </a:blipFill>
        </p:spPr>
        <p:txBody>
          <a:bodyPr/>
          <a:lstStyle/>
          <a:p>
            <a:endParaRPr lang="es-GT"/>
          </a:p>
        </p:txBody>
      </p:sp>
      <p:sp>
        <p:nvSpPr>
          <p:cNvPr id="11" name="Freeform 11"/>
          <p:cNvSpPr/>
          <p:nvPr/>
        </p:nvSpPr>
        <p:spPr>
          <a:xfrm rot="5400000">
            <a:off x="16606756" y="5408675"/>
            <a:ext cx="2724479" cy="8260716"/>
          </a:xfrm>
          <a:custGeom>
            <a:avLst/>
            <a:gdLst/>
            <a:ahLst/>
            <a:cxnLst/>
            <a:rect l="l" t="t" r="r" b="b"/>
            <a:pathLst>
              <a:path w="2724479" h="8260716">
                <a:moveTo>
                  <a:pt x="0" y="0"/>
                </a:moveTo>
                <a:lnTo>
                  <a:pt x="2724480" y="0"/>
                </a:lnTo>
                <a:lnTo>
                  <a:pt x="2724480" y="8260716"/>
                </a:lnTo>
                <a:lnTo>
                  <a:pt x="0" y="826071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r="-382364" b="-8906"/>
            </a:stretch>
          </a:blipFill>
        </p:spPr>
        <p:txBody>
          <a:bodyPr/>
          <a:lstStyle/>
          <a:p>
            <a:endParaRPr lang="es-GT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68B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900989" y="0"/>
            <a:ext cx="20089978" cy="2968516"/>
            <a:chOff x="0" y="0"/>
            <a:chExt cx="5291188" cy="78183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291187" cy="781831"/>
            </a:xfrm>
            <a:custGeom>
              <a:avLst/>
              <a:gdLst/>
              <a:ahLst/>
              <a:cxnLst/>
              <a:rect l="l" t="t" r="r" b="b"/>
              <a:pathLst>
                <a:path w="5291187" h="781831">
                  <a:moveTo>
                    <a:pt x="0" y="0"/>
                  </a:moveTo>
                  <a:lnTo>
                    <a:pt x="5291187" y="0"/>
                  </a:lnTo>
                  <a:lnTo>
                    <a:pt x="5291187" y="781831"/>
                  </a:lnTo>
                  <a:lnTo>
                    <a:pt x="0" y="781831"/>
                  </a:lnTo>
                  <a:close/>
                </a:path>
              </a:pathLst>
            </a:custGeom>
            <a:solidFill>
              <a:srgbClr val="2E3192"/>
            </a:solidFill>
          </p:spPr>
          <p:txBody>
            <a:bodyPr/>
            <a:lstStyle/>
            <a:p>
              <a:endParaRPr lang="es-GT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5291188" cy="8199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-3105041" y="3734393"/>
            <a:ext cx="9809959" cy="9772568"/>
          </a:xfrm>
          <a:custGeom>
            <a:avLst/>
            <a:gdLst/>
            <a:ahLst/>
            <a:cxnLst/>
            <a:rect l="l" t="t" r="r" b="b"/>
            <a:pathLst>
              <a:path w="9809959" h="9772568">
                <a:moveTo>
                  <a:pt x="0" y="0"/>
                </a:moveTo>
                <a:lnTo>
                  <a:pt x="9809959" y="0"/>
                </a:lnTo>
                <a:lnTo>
                  <a:pt x="9809959" y="9772568"/>
                </a:lnTo>
                <a:lnTo>
                  <a:pt x="0" y="97725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GT"/>
          </a:p>
        </p:txBody>
      </p:sp>
      <p:grpSp>
        <p:nvGrpSpPr>
          <p:cNvPr id="6" name="Group 6"/>
          <p:cNvGrpSpPr/>
          <p:nvPr/>
        </p:nvGrpSpPr>
        <p:grpSpPr>
          <a:xfrm>
            <a:off x="1406477" y="2181186"/>
            <a:ext cx="6318115" cy="6318089"/>
            <a:chOff x="0" y="0"/>
            <a:chExt cx="6350025" cy="6350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26" cy="6350000"/>
            </a:xfrm>
            <a:custGeom>
              <a:avLst/>
              <a:gdLst/>
              <a:ahLst/>
              <a:cxnLst/>
              <a:rect l="l" t="t" r="r" b="b"/>
              <a:pathLst>
                <a:path w="6350026" h="6350000">
                  <a:moveTo>
                    <a:pt x="0" y="0"/>
                  </a:moveTo>
                  <a:lnTo>
                    <a:pt x="6350026" y="0"/>
                  </a:lnTo>
                  <a:lnTo>
                    <a:pt x="6350026" y="6350000"/>
                  </a:lnTo>
                  <a:lnTo>
                    <a:pt x="0" y="6350000"/>
                  </a:lnTo>
                  <a:close/>
                </a:path>
              </a:pathLst>
            </a:custGeom>
            <a:blipFill>
              <a:blip r:embed="rId4"/>
              <a:stretch>
                <a:fillRect l="-25046" r="-25046"/>
              </a:stretch>
            </a:blipFill>
          </p:spPr>
          <p:txBody>
            <a:bodyPr/>
            <a:lstStyle/>
            <a:p>
              <a:endParaRPr lang="es-GT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8257404" y="1024601"/>
            <a:ext cx="8903530" cy="14985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dirty="0">
                <a:solidFill>
                  <a:srgbClr val="FFFFFF"/>
                </a:solidFill>
                <a:latin typeface="Anonymous Pro Bold"/>
              </a:rPr>
              <a:t>API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498970" y="3165275"/>
            <a:ext cx="6420398" cy="42617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dirty="0">
                <a:solidFill>
                  <a:srgbClr val="FFFFFF"/>
                </a:solidFill>
                <a:latin typeface="Arimo"/>
              </a:rPr>
              <a:t>En </a:t>
            </a:r>
            <a:r>
              <a:rPr lang="en-US" sz="3000" dirty="0" err="1">
                <a:solidFill>
                  <a:srgbClr val="FFFFFF"/>
                </a:solidFill>
                <a:latin typeface="Arimo"/>
              </a:rPr>
              <a:t>esta</a:t>
            </a:r>
            <a:r>
              <a:rPr lang="en-US" sz="3000" dirty="0">
                <a:solidFill>
                  <a:srgbClr val="FFFFFF"/>
                </a:solidFill>
                <a:latin typeface="Arimo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Arimo"/>
              </a:rPr>
              <a:t>parte</a:t>
            </a:r>
            <a:r>
              <a:rPr lang="en-US" sz="3000" dirty="0">
                <a:solidFill>
                  <a:srgbClr val="FFFFFF"/>
                </a:solidFill>
                <a:latin typeface="Arimo"/>
              </a:rPr>
              <a:t> se </a:t>
            </a:r>
            <a:r>
              <a:rPr lang="en-US" sz="3000" dirty="0" err="1">
                <a:solidFill>
                  <a:srgbClr val="FFFFFF"/>
                </a:solidFill>
                <a:latin typeface="Arimo"/>
              </a:rPr>
              <a:t>configura</a:t>
            </a:r>
            <a:r>
              <a:rPr lang="en-US" sz="3000" dirty="0">
                <a:solidFill>
                  <a:srgbClr val="FFFFFF"/>
                </a:solidFill>
                <a:latin typeface="Arimo"/>
              </a:rPr>
              <a:t> lo que es la </a:t>
            </a:r>
            <a:r>
              <a:rPr lang="en-US" sz="3000" dirty="0" err="1">
                <a:solidFill>
                  <a:srgbClr val="FFFFFF"/>
                </a:solidFill>
                <a:latin typeface="Arimo"/>
              </a:rPr>
              <a:t>creación</a:t>
            </a:r>
            <a:r>
              <a:rPr lang="en-US" sz="3000" dirty="0">
                <a:solidFill>
                  <a:srgbClr val="FFFFFF"/>
                </a:solidFill>
                <a:latin typeface="Arimo"/>
              </a:rPr>
              <a:t> de las </a:t>
            </a:r>
            <a:r>
              <a:rPr lang="en-US" sz="3000" dirty="0" err="1">
                <a:solidFill>
                  <a:srgbClr val="FFFFFF"/>
                </a:solidFill>
                <a:latin typeface="Arimo"/>
              </a:rPr>
              <a:t>rutas</a:t>
            </a:r>
            <a:r>
              <a:rPr lang="en-US" sz="3000" dirty="0">
                <a:solidFill>
                  <a:srgbClr val="FFFFFF"/>
                </a:solidFill>
                <a:latin typeface="Arimo"/>
              </a:rPr>
              <a:t> de para </a:t>
            </a:r>
            <a:r>
              <a:rPr lang="en-US" sz="3000" dirty="0" err="1">
                <a:solidFill>
                  <a:srgbClr val="FFFFFF"/>
                </a:solidFill>
                <a:latin typeface="Arimo"/>
              </a:rPr>
              <a:t>predecir</a:t>
            </a:r>
            <a:r>
              <a:rPr lang="en-US" sz="3000" dirty="0">
                <a:solidFill>
                  <a:srgbClr val="FFFFFF"/>
                </a:solidFill>
                <a:latin typeface="Arimo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Arimo"/>
              </a:rPr>
              <a:t>utilizando</a:t>
            </a:r>
            <a:r>
              <a:rPr lang="en-US" sz="3000" dirty="0">
                <a:solidFill>
                  <a:srgbClr val="FFFFFF"/>
                </a:solidFill>
                <a:latin typeface="Arimo"/>
              </a:rPr>
              <a:t> la </a:t>
            </a:r>
            <a:r>
              <a:rPr lang="en-US" sz="3000" dirty="0" err="1">
                <a:solidFill>
                  <a:srgbClr val="FFFFFF"/>
                </a:solidFill>
                <a:latin typeface="Arimo"/>
              </a:rPr>
              <a:t>aplicación</a:t>
            </a:r>
            <a:r>
              <a:rPr lang="en-US" sz="3000" dirty="0">
                <a:solidFill>
                  <a:srgbClr val="FFFFFF"/>
                </a:solidFill>
                <a:latin typeface="Arimo"/>
              </a:rPr>
              <a:t> postman, </a:t>
            </a:r>
            <a:r>
              <a:rPr lang="en-US" sz="3000" dirty="0" err="1">
                <a:solidFill>
                  <a:srgbClr val="FFFFFF"/>
                </a:solidFill>
                <a:latin typeface="Arimo"/>
              </a:rPr>
              <a:t>una</a:t>
            </a:r>
            <a:r>
              <a:rPr lang="en-US" sz="3000" dirty="0">
                <a:solidFill>
                  <a:srgbClr val="FFFFFF"/>
                </a:solidFill>
                <a:latin typeface="Arimo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Arimo"/>
              </a:rPr>
              <a:t>ruta</a:t>
            </a:r>
            <a:r>
              <a:rPr lang="en-US" sz="3000" dirty="0">
                <a:solidFill>
                  <a:srgbClr val="FFFFFF"/>
                </a:solidFill>
                <a:latin typeface="Arimo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Arimo"/>
              </a:rPr>
              <a:t>por</a:t>
            </a:r>
            <a:r>
              <a:rPr lang="en-US" sz="3000" dirty="0">
                <a:solidFill>
                  <a:srgbClr val="FFFFFF"/>
                </a:solidFill>
                <a:latin typeface="Arimo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Arimo"/>
              </a:rPr>
              <a:t>cada</a:t>
            </a:r>
            <a:r>
              <a:rPr lang="en-US" sz="3000" dirty="0">
                <a:solidFill>
                  <a:srgbClr val="FFFFFF"/>
                </a:solidFill>
                <a:latin typeface="Arimo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Arimo"/>
              </a:rPr>
              <a:t>modelo</a:t>
            </a:r>
            <a:r>
              <a:rPr lang="en-US" sz="3000" dirty="0">
                <a:solidFill>
                  <a:srgbClr val="FFFFFF"/>
                </a:solidFill>
                <a:latin typeface="Arimo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Arimo"/>
              </a:rPr>
              <a:t>en</a:t>
            </a:r>
            <a:r>
              <a:rPr lang="en-US" sz="3000" dirty="0">
                <a:solidFill>
                  <a:srgbClr val="FFFFFF"/>
                </a:solidFill>
                <a:latin typeface="Arimo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Arimo"/>
              </a:rPr>
              <a:t>el</a:t>
            </a:r>
            <a:r>
              <a:rPr lang="en-US" sz="3000" dirty="0">
                <a:solidFill>
                  <a:srgbClr val="FFFFFF"/>
                </a:solidFill>
                <a:latin typeface="Arimo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Arimo"/>
              </a:rPr>
              <a:t>cual</a:t>
            </a:r>
            <a:r>
              <a:rPr lang="en-US" sz="3000" dirty="0">
                <a:solidFill>
                  <a:srgbClr val="FFFFFF"/>
                </a:solidFill>
                <a:latin typeface="Arimo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Arimo"/>
              </a:rPr>
              <a:t>el</a:t>
            </a:r>
            <a:r>
              <a:rPr lang="en-US" sz="3000" dirty="0">
                <a:solidFill>
                  <a:srgbClr val="FFFFFF"/>
                </a:solidFill>
                <a:latin typeface="Arimo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Arimo"/>
              </a:rPr>
              <a:t>equipo</a:t>
            </a:r>
            <a:r>
              <a:rPr lang="en-US" sz="3000" dirty="0">
                <a:solidFill>
                  <a:srgbClr val="FFFFFF"/>
                </a:solidFill>
                <a:latin typeface="Arimo"/>
              </a:rPr>
              <a:t> local </a:t>
            </a:r>
            <a:r>
              <a:rPr lang="en-US" sz="3000" dirty="0" err="1">
                <a:solidFill>
                  <a:srgbClr val="FFFFFF"/>
                </a:solidFill>
                <a:latin typeface="Arimo"/>
              </a:rPr>
              <a:t>estará</a:t>
            </a:r>
            <a:r>
              <a:rPr lang="en-US" sz="3000" dirty="0">
                <a:solidFill>
                  <a:srgbClr val="FFFFFF"/>
                </a:solidFill>
                <a:latin typeface="Arimo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Arimo"/>
              </a:rPr>
              <a:t>funcionando</a:t>
            </a:r>
            <a:r>
              <a:rPr lang="en-US" sz="3000" dirty="0">
                <a:solidFill>
                  <a:srgbClr val="FFFFFF"/>
                </a:solidFill>
                <a:latin typeface="Arimo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Arimo"/>
              </a:rPr>
              <a:t>como</a:t>
            </a:r>
            <a:r>
              <a:rPr lang="en-US" sz="3000" dirty="0">
                <a:solidFill>
                  <a:srgbClr val="FFFFFF"/>
                </a:solidFill>
                <a:latin typeface="Arimo"/>
              </a:rPr>
              <a:t> un </a:t>
            </a:r>
            <a:r>
              <a:rPr lang="en-US" sz="3000" dirty="0" err="1">
                <a:solidFill>
                  <a:srgbClr val="FFFFFF"/>
                </a:solidFill>
                <a:latin typeface="Arimo"/>
              </a:rPr>
              <a:t>servidor</a:t>
            </a:r>
            <a:r>
              <a:rPr lang="en-US" sz="3000" dirty="0">
                <a:solidFill>
                  <a:srgbClr val="FFFFFF"/>
                </a:solidFill>
                <a:latin typeface="Arimo"/>
              </a:rPr>
              <a:t>  para responder las </a:t>
            </a:r>
            <a:r>
              <a:rPr lang="en-US" sz="3000" dirty="0" err="1">
                <a:solidFill>
                  <a:srgbClr val="FFFFFF"/>
                </a:solidFill>
                <a:latin typeface="Arimo"/>
              </a:rPr>
              <a:t>peticiones</a:t>
            </a:r>
            <a:r>
              <a:rPr lang="en-US" sz="3000" dirty="0">
                <a:solidFill>
                  <a:srgbClr val="FFFFFF"/>
                </a:solidFill>
                <a:latin typeface="Arimo"/>
              </a:rPr>
              <a:t> de </a:t>
            </a:r>
            <a:r>
              <a:rPr lang="en-US" sz="3000" dirty="0" err="1">
                <a:solidFill>
                  <a:srgbClr val="FFFFFF"/>
                </a:solidFill>
                <a:latin typeface="Arimo"/>
              </a:rPr>
              <a:t>predicción</a:t>
            </a:r>
            <a:r>
              <a:rPr lang="en-US" sz="3000" dirty="0">
                <a:solidFill>
                  <a:srgbClr val="FFFFFF"/>
                </a:solidFill>
                <a:latin typeface="Arimo"/>
              </a:rPr>
              <a:t> </a:t>
            </a:r>
          </a:p>
        </p:txBody>
      </p:sp>
      <p:pic>
        <p:nvPicPr>
          <p:cNvPr id="11" name="Imagen 10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DBDBBAD3-EFB6-E16F-0753-DB9F85EB39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3409" y="7458192"/>
            <a:ext cx="4624402" cy="184456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9264" r="-49264"/>
            </a:stretch>
          </a:blipFill>
        </p:spPr>
        <p:txBody>
          <a:bodyPr/>
          <a:lstStyle/>
          <a:p>
            <a:endParaRPr lang="es-GT"/>
          </a:p>
        </p:txBody>
      </p:sp>
      <p:sp>
        <p:nvSpPr>
          <p:cNvPr id="3" name="Freeform 3"/>
          <p:cNvSpPr/>
          <p:nvPr/>
        </p:nvSpPr>
        <p:spPr>
          <a:xfrm>
            <a:off x="-3708030" y="5143500"/>
            <a:ext cx="8479649" cy="8447328"/>
          </a:xfrm>
          <a:custGeom>
            <a:avLst/>
            <a:gdLst/>
            <a:ahLst/>
            <a:cxnLst/>
            <a:rect l="l" t="t" r="r" b="b"/>
            <a:pathLst>
              <a:path w="8479649" h="8447328">
                <a:moveTo>
                  <a:pt x="0" y="0"/>
                </a:moveTo>
                <a:lnTo>
                  <a:pt x="8479649" y="0"/>
                </a:lnTo>
                <a:lnTo>
                  <a:pt x="8479649" y="8447328"/>
                </a:lnTo>
                <a:lnTo>
                  <a:pt x="0" y="844732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GT"/>
          </a:p>
        </p:txBody>
      </p:sp>
      <p:sp>
        <p:nvSpPr>
          <p:cNvPr id="4" name="TextBox 4"/>
          <p:cNvSpPr txBox="1"/>
          <p:nvPr/>
        </p:nvSpPr>
        <p:spPr>
          <a:xfrm>
            <a:off x="1028700" y="4007477"/>
            <a:ext cx="16230600" cy="20574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799"/>
              </a:lnSpc>
            </a:pPr>
            <a:r>
              <a:rPr lang="en-US" sz="11999">
                <a:solidFill>
                  <a:srgbClr val="2E3192"/>
                </a:solidFill>
                <a:latin typeface="Norwester Bold"/>
              </a:rPr>
              <a:t>GRACIAS</a:t>
            </a:r>
          </a:p>
        </p:txBody>
      </p:sp>
      <p:sp>
        <p:nvSpPr>
          <p:cNvPr id="5" name="Freeform 5"/>
          <p:cNvSpPr/>
          <p:nvPr/>
        </p:nvSpPr>
        <p:spPr>
          <a:xfrm>
            <a:off x="12400731" y="-3539494"/>
            <a:ext cx="8479649" cy="8447328"/>
          </a:xfrm>
          <a:custGeom>
            <a:avLst/>
            <a:gdLst/>
            <a:ahLst/>
            <a:cxnLst/>
            <a:rect l="l" t="t" r="r" b="b"/>
            <a:pathLst>
              <a:path w="8479649" h="8447328">
                <a:moveTo>
                  <a:pt x="0" y="0"/>
                </a:moveTo>
                <a:lnTo>
                  <a:pt x="8479649" y="0"/>
                </a:lnTo>
                <a:lnTo>
                  <a:pt x="8479649" y="8447328"/>
                </a:lnTo>
                <a:lnTo>
                  <a:pt x="0" y="844732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GT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</TotalTime>
  <Words>182</Words>
  <Application>Microsoft Office PowerPoint</Application>
  <PresentationFormat>Personalizado</PresentationFormat>
  <Paragraphs>20</Paragraphs>
  <Slides>5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</vt:i4>
      </vt:variant>
    </vt:vector>
  </HeadingPairs>
  <TitlesOfParts>
    <vt:vector size="11" baseType="lpstr">
      <vt:lpstr>Anonymous Pro Bold</vt:lpstr>
      <vt:lpstr>Arimo</vt:lpstr>
      <vt:lpstr>Norwester Bold</vt:lpstr>
      <vt:lpstr>Calibri</vt:lpstr>
      <vt:lpstr>Arial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proyecto final con fotografía  azul y blanco</dc:title>
  <cp:lastModifiedBy>Haroldo David Marroquin Chamale</cp:lastModifiedBy>
  <cp:revision>2</cp:revision>
  <dcterms:created xsi:type="dcterms:W3CDTF">2006-08-16T00:00:00Z</dcterms:created>
  <dcterms:modified xsi:type="dcterms:W3CDTF">2023-12-19T05:38:59Z</dcterms:modified>
  <dc:identifier>DAF3Zdl-7YU</dc:identifier>
</cp:coreProperties>
</file>